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58" r:id="rId2"/>
    <p:sldId id="280" r:id="rId3"/>
    <p:sldId id="281" r:id="rId4"/>
    <p:sldId id="282" r:id="rId5"/>
    <p:sldId id="259" r:id="rId6"/>
    <p:sldId id="260" r:id="rId7"/>
    <p:sldId id="261" r:id="rId8"/>
    <p:sldId id="262" r:id="rId9"/>
    <p:sldId id="256" r:id="rId10"/>
    <p:sldId id="279" r:id="rId11"/>
    <p:sldId id="284" r:id="rId12"/>
    <p:sldId id="288" r:id="rId13"/>
    <p:sldId id="264" r:id="rId14"/>
    <p:sldId id="297" r:id="rId15"/>
    <p:sldId id="271" r:id="rId16"/>
    <p:sldId id="298" r:id="rId17"/>
    <p:sldId id="305" r:id="rId18"/>
    <p:sldId id="272" r:id="rId19"/>
    <p:sldId id="286" r:id="rId20"/>
    <p:sldId id="299" r:id="rId21"/>
    <p:sldId id="300" r:id="rId22"/>
    <p:sldId id="285" r:id="rId23"/>
    <p:sldId id="301" r:id="rId24"/>
    <p:sldId id="302" r:id="rId25"/>
    <p:sldId id="303" r:id="rId26"/>
    <p:sldId id="304" r:id="rId27"/>
    <p:sldId id="265" r:id="rId28"/>
    <p:sldId id="270" r:id="rId29"/>
    <p:sldId id="266" r:id="rId30"/>
    <p:sldId id="267" r:id="rId31"/>
    <p:sldId id="311" r:id="rId32"/>
    <p:sldId id="313" r:id="rId33"/>
    <p:sldId id="290" r:id="rId34"/>
    <p:sldId id="276" r:id="rId35"/>
    <p:sldId id="289" r:id="rId36"/>
    <p:sldId id="310" r:id="rId37"/>
    <p:sldId id="275" r:id="rId38"/>
    <p:sldId id="287" r:id="rId39"/>
    <p:sldId id="306" r:id="rId40"/>
    <p:sldId id="293" r:id="rId41"/>
    <p:sldId id="292" r:id="rId42"/>
    <p:sldId id="294" r:id="rId43"/>
    <p:sldId id="295" r:id="rId44"/>
    <p:sldId id="296" r:id="rId45"/>
    <p:sldId id="308" r:id="rId46"/>
    <p:sldId id="283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0FF"/>
    <a:srgbClr val="99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18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60799-C0C5-4709-A598-8CF1A2B49155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E2F92-8E41-4656-A436-C984BB0E15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69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E2F92-8E41-4656-A436-C984BB0E154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20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6F61475-FB54-4DAE-959D-101C2FB47B67}" type="datetimeFigureOut">
              <a:rPr lang="cs-CZ" smtClean="0"/>
              <a:t>10.3.2016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CA07B8-AC3B-476D-85F3-7B7D11488B7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s://www.google.cz/url?sa=i&amp;rct=j&amp;q=&amp;esrc=s&amp;source=images&amp;cd=&amp;cad=rja&amp;uact=8&amp;ved=0ahUKEwi6iovWuLPLAhVkQZoKHVaEC_0QjRwIBw&amp;url=https://sluzby.bazak.cz/inzerat/pujcovna-taxi-vozu-pronajem-taxi-aut-157375.html&amp;psig=AFQjCNEHZYRQCbjqUWD_OXJ8bkzUn_1Cbg&amp;ust=1457606973868961" TargetMode="Externa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9.wdp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hyperlink" Target="https://upload.wikimedia.org/wikipedia/commons/5/5a/Carretera_Panamericana_Quetzal.png" TargetMode="External"/><Relationship Id="rId18" Type="http://schemas.openxmlformats.org/officeDocument/2006/relationships/image" Target="../media/image70.png"/><Relationship Id="rId3" Type="http://schemas.microsoft.com/office/2007/relationships/hdphoto" Target="../media/hdphoto10.wdp"/><Relationship Id="rId21" Type="http://schemas.microsoft.com/office/2007/relationships/hdphoto" Target="../media/hdphoto16.wdp"/><Relationship Id="rId7" Type="http://schemas.openxmlformats.org/officeDocument/2006/relationships/image" Target="../media/image64.jpeg"/><Relationship Id="rId12" Type="http://schemas.microsoft.com/office/2007/relationships/hdphoto" Target="../media/hdphoto13.wdp"/><Relationship Id="rId17" Type="http://schemas.openxmlformats.org/officeDocument/2006/relationships/image" Target="../media/image69.jpeg"/><Relationship Id="rId2" Type="http://schemas.openxmlformats.org/officeDocument/2006/relationships/image" Target="../media/image62.jpeg"/><Relationship Id="rId16" Type="http://schemas.openxmlformats.org/officeDocument/2006/relationships/image" Target="../media/image68.jpe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i9g9qe4bDLAhWFQJoKHXDJAGcQjRwIBw&amp;url=http://www.reiseroute.de/motorrad-autorouten/panamericana/&amp;psig=AFQjCNFT0To7o6hmHvCOb3jp2ImA_bYJfQ&amp;ust=1457515057916722" TargetMode="External"/><Relationship Id="rId11" Type="http://schemas.openxmlformats.org/officeDocument/2006/relationships/image" Target="../media/image66.jpeg"/><Relationship Id="rId5" Type="http://schemas.microsoft.com/office/2007/relationships/hdphoto" Target="../media/hdphoto11.wdp"/><Relationship Id="rId15" Type="http://schemas.microsoft.com/office/2007/relationships/hdphoto" Target="../media/hdphoto14.wdp"/><Relationship Id="rId10" Type="http://schemas.openxmlformats.org/officeDocument/2006/relationships/hyperlink" Target="https://upload.wikimedia.org/wikipedia/commons/f/fc/David_(Panama)_-_Route_Panam%C3%A9ricaine.JPG" TargetMode="External"/><Relationship Id="rId19" Type="http://schemas.microsoft.com/office/2007/relationships/hdphoto" Target="../media/hdphoto15.wdp"/><Relationship Id="rId4" Type="http://schemas.openxmlformats.org/officeDocument/2006/relationships/image" Target="../media/image63.jpeg"/><Relationship Id="rId9" Type="http://schemas.openxmlformats.org/officeDocument/2006/relationships/image" Target="../media/image65.jpe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microsoft.com/office/2007/relationships/hdphoto" Target="../media/hdphoto18.wdp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64807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OBSAH PŘEDMĚTU</a:t>
            </a:r>
            <a:endParaRPr lang="cs-CZ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innerShdw blurRad="63500" dist="88900" dir="2700000">
              <a:prstClr val="black">
                <a:alpha val="50000"/>
              </a:prstClr>
            </a:innerShdw>
          </a:effectLst>
        </p:spPr>
        <p:txBody>
          <a:bodyPr rtlCol="0" anchor="ctr">
            <a:normAutofit lnSpcReduction="10000"/>
          </a:bodyPr>
          <a:lstStyle/>
          <a:p>
            <a:pPr marL="502920" indent="-457200" fontAlgn="auto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A TRH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A FORMY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ZNAKY SLUŽEB V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A VODNÍ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FORMY DOPRAVY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KANCELÁŘE A AGENTURY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Technika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zajišťování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objednávka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smlouva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voucher,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platby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PASOVÉ, VIZOVÉ, CELNÍ A SMĚNÁRENSKÉ SLUŽBY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POJIŠŤOVACÍ A ZDRAVOTNÍ SLUŽBY, ODPOVĚDNOST ZA ŠKODY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LÁZEŇSKÉ SLUŽBY, KLASIFIKACE LÁZEŇSKÝCH STŘEDISEK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UBYTOVACÍ SLUŽBY, KATEGORIZACE ZAŘÍZENÍ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STRAVOVACÍ SLUŽBY, KATEGORIZACE ZAŘÍZENÍ</a:t>
            </a:r>
          </a:p>
        </p:txBody>
      </p:sp>
      <p:sp>
        <p:nvSpPr>
          <p:cNvPr id="4" name="Ovál 3"/>
          <p:cNvSpPr/>
          <p:nvPr/>
        </p:nvSpPr>
        <p:spPr>
          <a:xfrm>
            <a:off x="755576" y="2132856"/>
            <a:ext cx="3240360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9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slideplayer.cz/8/2017951/slides/slid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2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" y="0"/>
            <a:ext cx="9137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196752"/>
            <a:ext cx="6552728" cy="3816424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ZNAKY SILNIČNÍ DOPRAVY: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PRUŽNOST A CENOVÁ DOSTUPNOST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ČÁSTEČNÁ ZÁVISLOST NA POČASÍ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FORMY: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 VOZOVÝ PARK CK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 AUTODOPRAVCŮ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INDIVIDUÁLNÍ DOPRAVA – PRONÁJEM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INDIVIDUÁLNÍ DOPRAVA VLASTNÍ</a:t>
            </a:r>
          </a:p>
          <a:p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27100"/>
          </a:xfrm>
        </p:spPr>
        <p:txBody>
          <a:bodyPr/>
          <a:lstStyle/>
          <a:p>
            <a:pPr algn="ctr"/>
            <a:r>
              <a:rPr lang="cs-CZ" altLang="cs-CZ" sz="3600" b="1" dirty="0">
                <a:cs typeface="Tahoma" pitchFamily="34" charset="0"/>
              </a:rPr>
              <a:t>SILNIČNÍ DOPRAVA</a:t>
            </a:r>
            <a:r>
              <a:rPr lang="cs-CZ" altLang="cs-CZ" dirty="0"/>
              <a:t> </a:t>
            </a:r>
          </a:p>
        </p:txBody>
      </p:sp>
      <p:pic>
        <p:nvPicPr>
          <p:cNvPr id="14" name="Picture 2" descr="https://www.sydos.cz/cs/rocenka-2001/image/mapa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43750" cy="50577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3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lum bright="-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2983"/>
          <a:stretch>
            <a:fillRect/>
          </a:stretch>
        </p:blipFill>
        <p:spPr bwMode="auto">
          <a:xfrm>
            <a:off x="683568" y="1124744"/>
            <a:ext cx="774223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08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866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5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ceskedalnice.cz/prilohy/intenzity-20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39658" cy="59496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41248"/>
          </a:xfrm>
        </p:spPr>
        <p:txBody>
          <a:bodyPr/>
          <a:lstStyle/>
          <a:p>
            <a:pPr algn="ctr"/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VYTÍŽENOST SILNIČNÍ SÍTĚ </a:t>
            </a:r>
            <a:endParaRPr lang="cs-CZ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9458" name="Picture 2" descr="http://docplayer.cz/docs-images/27/11760145/images/15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5677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4" y="332655"/>
            <a:ext cx="8054495" cy="60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docplayer.cz/docs-images/19/243893/images/4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780142" cy="496855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8525"/>
            <a:ext cx="7848872" cy="58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8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astennemapy.cz/img_katalog/evropa004_v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28999" cy="561662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1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.slideplayer.cz/11/3429400/slides/slide_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991" r="10591" b="7593"/>
          <a:stretch/>
        </p:blipFill>
        <p:spPr bwMode="auto">
          <a:xfrm>
            <a:off x="827584" y="332656"/>
            <a:ext cx="7362825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514603" cy="47048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692696"/>
            <a:ext cx="3168352" cy="92904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cs-CZ" sz="2800" dirty="0" smtClean="0">
                <a:latin typeface="Arial Black" panose="020B0A04020102020204" pitchFamily="34" charset="0"/>
              </a:rPr>
              <a:t>Silniční síť </a:t>
            </a:r>
            <a:r>
              <a:rPr lang="cs-CZ" sz="2800" dirty="0" err="1" smtClean="0">
                <a:latin typeface="Arial Black" panose="020B0A04020102020204" pitchFamily="34" charset="0"/>
              </a:rPr>
              <a:t>norska</a:t>
            </a:r>
            <a:endParaRPr lang="cs-CZ" sz="2800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5220072" y="2276872"/>
            <a:ext cx="3816424" cy="2880320"/>
          </a:xfrm>
          <a:prstGeom prst="rect">
            <a:avLst/>
          </a:prstGeom>
        </p:spPr>
        <p:txBody>
          <a:bodyPr/>
          <a:lstStyle/>
          <a:p>
            <a:r>
              <a:rPr lang="cs-CZ" sz="1800" b="1" dirty="0">
                <a:latin typeface="+mj-lt"/>
                <a:cs typeface="Arial" panose="020B0604020202020204" pitchFamily="34" charset="0"/>
              </a:rPr>
              <a:t>44 % TVOŘÍ HORY</a:t>
            </a:r>
          </a:p>
          <a:p>
            <a:r>
              <a:rPr lang="cs-CZ" sz="1800" b="1" dirty="0">
                <a:latin typeface="+mj-lt"/>
                <a:cs typeface="Arial" panose="020B0604020202020204" pitchFamily="34" charset="0"/>
              </a:rPr>
              <a:t>VYSOKÁ ČLENITOST POBŘEŽÍ</a:t>
            </a:r>
          </a:p>
          <a:p>
            <a:r>
              <a:rPr lang="cs-CZ" sz="1800" b="1" dirty="0" smtClean="0">
                <a:latin typeface="+mj-lt"/>
                <a:cs typeface="Arial" panose="020B0604020202020204" pitchFamily="34" charset="0"/>
              </a:rPr>
              <a:t>SILNIČNÍ SÍŤ 93822 km</a:t>
            </a:r>
            <a:endParaRPr lang="cs-CZ" sz="1800" b="1" dirty="0">
              <a:latin typeface="+mj-lt"/>
              <a:cs typeface="Arial" panose="020B0604020202020204" pitchFamily="34" charset="0"/>
            </a:endParaRPr>
          </a:p>
          <a:p>
            <a:r>
              <a:rPr lang="cs-CZ" sz="1800" b="1" dirty="0">
                <a:latin typeface="+mj-lt"/>
                <a:cs typeface="Arial" panose="020B0604020202020204" pitchFamily="34" charset="0"/>
              </a:rPr>
              <a:t>1000 SILNIČNÍCH TUNELŮ</a:t>
            </a:r>
          </a:p>
          <a:p>
            <a:r>
              <a:rPr lang="cs-CZ" sz="1800" b="1" dirty="0">
                <a:latin typeface="+mj-lt"/>
                <a:cs typeface="Arial" panose="020B0604020202020204" pitchFamily="34" charset="0"/>
              </a:rPr>
              <a:t>LAERDALSKÝ TUNEL 24,5 km</a:t>
            </a:r>
          </a:p>
          <a:p>
            <a:r>
              <a:rPr lang="cs-CZ" sz="1800" b="1" dirty="0">
                <a:latin typeface="+mj-lt"/>
                <a:cs typeface="Arial" panose="020B0604020202020204" pitchFamily="34" charset="0"/>
              </a:rPr>
              <a:t>PŘES 200 PODMOŘSKÝCH TUNELŮ</a:t>
            </a:r>
          </a:p>
          <a:p>
            <a:r>
              <a:rPr lang="cs-CZ" sz="1800" b="1" dirty="0">
                <a:latin typeface="+mj-lt"/>
                <a:cs typeface="Arial" panose="020B0604020202020204" pitchFamily="34" charset="0"/>
              </a:rPr>
              <a:t>18 000 MOSTŮ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"/>
          <a:stretch/>
        </p:blipFill>
        <p:spPr bwMode="auto">
          <a:xfrm>
            <a:off x="251520" y="415614"/>
            <a:ext cx="495306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5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923481" cy="2568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9" y="3694647"/>
            <a:ext cx="3922800" cy="2557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5"/>
          <a:stretch/>
        </p:blipFill>
        <p:spPr bwMode="auto">
          <a:xfrm>
            <a:off x="4716016" y="665204"/>
            <a:ext cx="4064096" cy="25381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http://img2.auto.cz/img/31/article/2013840_tunel-blan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5"/>
          <a:stretch/>
        </p:blipFill>
        <p:spPr bwMode="auto">
          <a:xfrm>
            <a:off x="4716016" y="3694647"/>
            <a:ext cx="4064096" cy="25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251520" y="260648"/>
            <a:ext cx="4248472" cy="2889612"/>
            <a:chOff x="251520" y="260648"/>
            <a:chExt cx="4248472" cy="2889612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" b="1"/>
            <a:stretch/>
          </p:blipFill>
          <p:spPr bwMode="auto">
            <a:xfrm>
              <a:off x="251520" y="260648"/>
              <a:ext cx="4248472" cy="24902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683568" y="2780928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cap="all" dirty="0" err="1" smtClean="0"/>
                <a:t>Čching</a:t>
              </a:r>
              <a:r>
                <a:rPr lang="cs-CZ" b="1" cap="all" dirty="0" smtClean="0"/>
                <a:t> </a:t>
              </a:r>
              <a:r>
                <a:rPr lang="cs-CZ" b="1" cap="all" dirty="0" err="1" smtClean="0"/>
                <a:t>tao</a:t>
              </a:r>
              <a:r>
                <a:rPr lang="cs-CZ" b="1" cap="all" dirty="0" smtClean="0"/>
                <a:t> (</a:t>
              </a:r>
              <a:r>
                <a:rPr lang="cs-CZ" b="1" cap="all" dirty="0" err="1" smtClean="0"/>
                <a:t>čína</a:t>
              </a:r>
              <a:r>
                <a:rPr lang="cs-CZ" b="1" cap="all" dirty="0" smtClean="0"/>
                <a:t>) – 42,5 km</a:t>
              </a:r>
              <a:endParaRPr lang="cs-CZ" b="1" cap="all" dirty="0"/>
            </a:p>
          </p:txBody>
        </p:sp>
      </p:grp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176464" cy="2601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3528" y="60932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cap="all" dirty="0"/>
              <a:t>Most přes průliv </a:t>
            </a:r>
            <a:r>
              <a:rPr lang="cs-CZ" b="1" cap="all" dirty="0" err="1" smtClean="0"/>
              <a:t>Öresund</a:t>
            </a:r>
            <a:r>
              <a:rPr lang="cs-CZ" b="1" cap="all" dirty="0" smtClean="0"/>
              <a:t> 7,8 km</a:t>
            </a:r>
            <a:endParaRPr lang="cs-CZ" cap="all" dirty="0"/>
          </a:p>
        </p:txBody>
      </p:sp>
      <p:grpSp>
        <p:nvGrpSpPr>
          <p:cNvPr id="8" name="Skupina 7"/>
          <p:cNvGrpSpPr/>
          <p:nvPr/>
        </p:nvGrpSpPr>
        <p:grpSpPr>
          <a:xfrm>
            <a:off x="4788024" y="257174"/>
            <a:ext cx="3982864" cy="2893086"/>
            <a:chOff x="4788024" y="257174"/>
            <a:chExt cx="3982864" cy="2893086"/>
          </a:xfrm>
        </p:grpSpPr>
        <p:sp>
          <p:nvSpPr>
            <p:cNvPr id="6" name="Obdélník 5"/>
            <p:cNvSpPr/>
            <p:nvPr/>
          </p:nvSpPr>
          <p:spPr>
            <a:xfrm>
              <a:off x="5220072" y="2780928"/>
              <a:ext cx="3167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cap="all" dirty="0" smtClean="0"/>
                <a:t>viadukt </a:t>
              </a:r>
              <a:r>
                <a:rPr lang="cs-CZ" b="1" cap="all" dirty="0" err="1" smtClean="0"/>
                <a:t>Millau</a:t>
              </a:r>
              <a:r>
                <a:rPr lang="cs-CZ" b="1" cap="all" dirty="0" smtClean="0"/>
                <a:t>  (</a:t>
              </a:r>
              <a:r>
                <a:rPr lang="cs-CZ" b="1" cap="all" dirty="0" err="1" smtClean="0"/>
                <a:t>franciee</a:t>
              </a:r>
              <a:r>
                <a:rPr lang="cs-CZ" b="1" cap="all" dirty="0" smtClean="0"/>
                <a:t>) </a:t>
              </a:r>
              <a:endParaRPr lang="cs-CZ" b="1" cap="all" dirty="0"/>
            </a:p>
          </p:txBody>
        </p:sp>
        <p:pic>
          <p:nvPicPr>
            <p:cNvPr id="10248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9"/>
            <a:stretch/>
          </p:blipFill>
          <p:spPr bwMode="auto">
            <a:xfrm>
              <a:off x="4788024" y="257174"/>
              <a:ext cx="3982864" cy="25017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Skupina 8"/>
          <p:cNvGrpSpPr/>
          <p:nvPr/>
        </p:nvGrpSpPr>
        <p:grpSpPr>
          <a:xfrm>
            <a:off x="4788024" y="3429000"/>
            <a:ext cx="4248472" cy="3033628"/>
            <a:chOff x="4788024" y="3429000"/>
            <a:chExt cx="4248472" cy="3033628"/>
          </a:xfrm>
        </p:grpSpPr>
        <p:sp>
          <p:nvSpPr>
            <p:cNvPr id="5" name="Obdélník 4"/>
            <p:cNvSpPr/>
            <p:nvPr/>
          </p:nvSpPr>
          <p:spPr>
            <a:xfrm>
              <a:off x="4788024" y="6093296"/>
              <a:ext cx="4248472" cy="36933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cs-CZ" b="1" cap="all" dirty="0" err="1"/>
                <a:t>Vasco</a:t>
              </a:r>
              <a:r>
                <a:rPr lang="cs-CZ" b="1" cap="all" dirty="0"/>
                <a:t> da </a:t>
              </a:r>
              <a:r>
                <a:rPr lang="cs-CZ" b="1" cap="all" dirty="0" smtClean="0"/>
                <a:t>Gama  17,2 km (Portugalsko</a:t>
              </a:r>
              <a:r>
                <a:rPr lang="cs-CZ" dirty="0" smtClean="0"/>
                <a:t>)</a:t>
              </a:r>
              <a:endParaRPr lang="cs-CZ" dirty="0"/>
            </a:p>
          </p:txBody>
        </p:sp>
        <p:pic>
          <p:nvPicPr>
            <p:cNvPr id="10249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429000"/>
              <a:ext cx="3894279" cy="2592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15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251520" y="332656"/>
            <a:ext cx="4091084" cy="3249652"/>
            <a:chOff x="251520" y="332656"/>
            <a:chExt cx="4091084" cy="3249652"/>
          </a:xfrm>
        </p:grpSpPr>
        <p:pic>
          <p:nvPicPr>
            <p:cNvPr id="12290" name="Picture 2" descr="http://www.libri.cz/databaze/mosty/pics/3366/Usti-marian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32656"/>
              <a:ext cx="4091084" cy="28752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539552" y="3212976"/>
              <a:ext cx="36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MARIÁNSKÝ MOST ÚSTÍ N.L.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572000" y="332655"/>
            <a:ext cx="4248472" cy="3177645"/>
            <a:chOff x="4572000" y="332655"/>
            <a:chExt cx="4248472" cy="3177645"/>
          </a:xfrm>
        </p:grpSpPr>
        <p:pic>
          <p:nvPicPr>
            <p:cNvPr id="12292" name="Picture 4" descr="http://img.ephoto.sk/images/content/old/File/photopoint_cr/jihocesky_kr/pisek/Obrazok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32655"/>
              <a:ext cx="4248472" cy="2823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860032" y="3140968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ŽĎÁKOVSKÝ MOST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51520" y="3789040"/>
            <a:ext cx="4081025" cy="2817604"/>
            <a:chOff x="251520" y="3789040"/>
            <a:chExt cx="4081025" cy="2817604"/>
          </a:xfrm>
        </p:grpSpPr>
        <p:pic>
          <p:nvPicPr>
            <p:cNvPr id="12294" name="Picture 6" descr="http://www.imgbank.cz/images/2014/03/31/b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/>
            <a:stretch/>
          </p:blipFill>
          <p:spPr bwMode="auto">
            <a:xfrm>
              <a:off x="251520" y="3789040"/>
              <a:ext cx="4081025" cy="24482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827584" y="6237312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NUSELSKÝ MOST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644008" y="3789040"/>
            <a:ext cx="4104456" cy="2817604"/>
            <a:chOff x="4644008" y="3789040"/>
            <a:chExt cx="4104456" cy="2817604"/>
          </a:xfrm>
        </p:grpSpPr>
        <p:pic>
          <p:nvPicPr>
            <p:cNvPr id="12296" name="Picture 8" descr="http://www.czecot.cz/results/zobrobr.php?w=st&amp;id=154006&amp;orig=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2" t="1118" r="232" b="9905"/>
            <a:stretch/>
          </p:blipFill>
          <p:spPr bwMode="auto">
            <a:xfrm>
              <a:off x="4644008" y="3789040"/>
              <a:ext cx="4104456" cy="24287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4716016" y="6237312"/>
              <a:ext cx="3960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DŘEVĚNÝ MOST SUCHOVRŠICE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442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36563"/>
            <a:ext cx="3922712" cy="2727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404813"/>
            <a:ext cx="3952875" cy="2797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1862"/>
          <a:stretch>
            <a:fillRect/>
          </a:stretch>
        </p:blipFill>
        <p:spPr bwMode="auto">
          <a:xfrm>
            <a:off x="4875213" y="3506788"/>
            <a:ext cx="3979862" cy="27352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r="2524"/>
          <a:stretch>
            <a:fillRect/>
          </a:stretch>
        </p:blipFill>
        <p:spPr bwMode="auto">
          <a:xfrm>
            <a:off x="266700" y="3484563"/>
            <a:ext cx="4489450" cy="27638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dnoviny.cz/assets/images/d544ee4e1502b177a8b173fa1295db13/3525-660_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8140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/>
          <a:stretch/>
        </p:blipFill>
        <p:spPr bwMode="auto">
          <a:xfrm>
            <a:off x="4716016" y="260648"/>
            <a:ext cx="4121274" cy="29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ttp://img.auto.cz/news/img/art/2014-26/620_53ad319de4c9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"/>
          <a:stretch/>
        </p:blipFill>
        <p:spPr bwMode="auto">
          <a:xfrm>
            <a:off x="4716015" y="3573016"/>
            <a:ext cx="4104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bazak.cz/static/i/x/g/y/157375240408116146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10912" r="-1368" b="-445"/>
          <a:stretch/>
        </p:blipFill>
        <p:spPr bwMode="auto">
          <a:xfrm>
            <a:off x="289620" y="3539108"/>
            <a:ext cx="4176464" cy="28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323528" y="260648"/>
            <a:ext cx="4095926" cy="2808312"/>
            <a:chOff x="323528" y="260648"/>
            <a:chExt cx="4095926" cy="2808312"/>
          </a:xfrm>
        </p:grpSpPr>
        <p:pic>
          <p:nvPicPr>
            <p:cNvPr id="5" name="Picture 2" descr="http://aa.ecn.cz/img_upload/e6ffb6c50bc1424ab10ecf09e063cd63/albums/userpics/10014/D8_u_Lovosic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8" r="8404"/>
            <a:stretch/>
          </p:blipFill>
          <p:spPr bwMode="auto">
            <a:xfrm>
              <a:off x="323528" y="260648"/>
              <a:ext cx="4095926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395536" y="260648"/>
              <a:ext cx="2967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cap="all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Dálnice D8 u </a:t>
              </a:r>
              <a:r>
                <a:rPr lang="cs-CZ" b="1" cap="all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Lovosic </a:t>
              </a:r>
              <a:endParaRPr lang="cs-CZ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572000" y="260648"/>
            <a:ext cx="4233636" cy="2808312"/>
            <a:chOff x="4572000" y="260648"/>
            <a:chExt cx="4233636" cy="2808312"/>
          </a:xfrm>
        </p:grpSpPr>
        <p:pic>
          <p:nvPicPr>
            <p:cNvPr id="7" name="Picture 2" descr="http://www.radynacestu.cz/img/w-900,h-750/2014-10-06/doprava-chorvatsk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60648"/>
              <a:ext cx="4233636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572000" y="260648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DÁLNICE V CHORVATSKU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12838" y="3573016"/>
            <a:ext cx="4087154" cy="2761233"/>
            <a:chOff x="412838" y="3573016"/>
            <a:chExt cx="4087154" cy="2761233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6"/>
            <a:stretch/>
          </p:blipFill>
          <p:spPr bwMode="auto">
            <a:xfrm>
              <a:off x="412838" y="3573016"/>
              <a:ext cx="4087154" cy="276123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539552" y="3645024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STÁTNÍ HRANICE V BRAZÍLII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644008" y="3573016"/>
            <a:ext cx="4176464" cy="2751708"/>
            <a:chOff x="4644008" y="3573016"/>
            <a:chExt cx="4176464" cy="2751708"/>
          </a:xfrm>
        </p:grpSpPr>
        <p:pic>
          <p:nvPicPr>
            <p:cNvPr id="553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54"/>
            <a:stretch>
              <a:fillRect/>
            </a:stretch>
          </p:blipFill>
          <p:spPr bwMode="auto">
            <a:xfrm>
              <a:off x="4644008" y="3573016"/>
              <a:ext cx="4171576" cy="27517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4644008" y="3645024"/>
              <a:ext cx="417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DÁLNICE V MĚSTĚ BRASILIA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4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HLAVNÍ ZNAKY </a:t>
            </a:r>
            <a:r>
              <a:rPr lang="cs-CZ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DOPRAvních</a:t>
            </a:r>
            <a:r>
              <a:rPr lang="cs-CZ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služeb</a:t>
            </a:r>
            <a:endParaRPr lang="cs-CZ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/>
          <a:stretch/>
        </p:blipFill>
        <p:spPr bwMode="auto">
          <a:xfrm>
            <a:off x="1259632" y="1700808"/>
            <a:ext cx="658873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68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4288"/>
          <a:stretch>
            <a:fillRect/>
          </a:stretch>
        </p:blipFill>
        <p:spPr bwMode="auto">
          <a:xfrm>
            <a:off x="2627784" y="3501008"/>
            <a:ext cx="4125912" cy="30051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149725" cy="290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gypsypipergirl.files.wordpress.com/2012/10/alaska-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88432" cy="2917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7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924800" cy="5619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PŘEJEZD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 ANDY V PERU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5280"/>
          <a:stretch>
            <a:fillRect/>
          </a:stretch>
        </p:blipFill>
        <p:spPr bwMode="auto">
          <a:xfrm>
            <a:off x="250825" y="981075"/>
            <a:ext cx="518160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81075"/>
            <a:ext cx="3243263" cy="243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/>
          <a:stretch>
            <a:fillRect/>
          </a:stretch>
        </p:blipFill>
        <p:spPr bwMode="auto">
          <a:xfrm>
            <a:off x="395536" y="3717032"/>
            <a:ext cx="4027487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"/>
          <a:stretch>
            <a:fillRect/>
          </a:stretch>
        </p:blipFill>
        <p:spPr bwMode="auto">
          <a:xfrm>
            <a:off x="4716016" y="3717032"/>
            <a:ext cx="4176713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4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384376" cy="4747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23528" y="476672"/>
            <a:ext cx="36004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cs-CZ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PRŮSMYK TICLIO</a:t>
            </a:r>
            <a:r>
              <a:rPr lang="cs-CZ" altLang="cs-CZ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</a:p>
          <a:p>
            <a:pPr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4816 </a:t>
            </a:r>
            <a:r>
              <a:rPr lang="cs-CZ" altLang="cs-CZ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m.n.m</a:t>
            </a:r>
            <a:r>
              <a:rPr lang="cs-CZ" altLang="cs-CZ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.</a:t>
            </a:r>
          </a:p>
        </p:txBody>
      </p:sp>
      <p:grpSp>
        <p:nvGrpSpPr>
          <p:cNvPr id="6" name="Skupina 4"/>
          <p:cNvGrpSpPr>
            <a:grpSpLocks/>
          </p:cNvGrpSpPr>
          <p:nvPr/>
        </p:nvGrpSpPr>
        <p:grpSpPr bwMode="auto">
          <a:xfrm>
            <a:off x="4355976" y="3573016"/>
            <a:ext cx="4032448" cy="2808312"/>
            <a:chOff x="323528" y="1401152"/>
            <a:chExt cx="3672408" cy="247789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0" t="11404" r="540" b="-1369"/>
            <a:stretch/>
          </p:blipFill>
          <p:spPr bwMode="auto">
            <a:xfrm>
              <a:off x="323528" y="1401152"/>
              <a:ext cx="3672408" cy="2477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ovéPole 3"/>
            <p:cNvSpPr txBox="1">
              <a:spLocks noChangeArrowheads="1"/>
            </p:cNvSpPr>
            <p:nvPr/>
          </p:nvSpPr>
          <p:spPr bwMode="auto">
            <a:xfrm>
              <a:off x="323528" y="3478940"/>
              <a:ext cx="3168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cs-CZ" altLang="cs-CZ" sz="2000" b="1">
                  <a:solidFill>
                    <a:srgbClr val="FFFF00"/>
                  </a:solidFill>
                  <a:effectLst/>
                </a:rPr>
                <a:t>DŽUNGLE U SAN RAMÓN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355976" y="404664"/>
            <a:ext cx="3976687" cy="2752725"/>
            <a:chOff x="4355976" y="404664"/>
            <a:chExt cx="3976687" cy="275272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98"/>
            <a:stretch>
              <a:fillRect/>
            </a:stretch>
          </p:blipFill>
          <p:spPr bwMode="auto">
            <a:xfrm>
              <a:off x="4355976" y="404664"/>
              <a:ext cx="3976687" cy="2752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4860032" y="476672"/>
              <a:ext cx="33843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b="1" dirty="0" smtClean="0">
                  <a:solidFill>
                    <a:srgbClr val="FFFF00"/>
                  </a:solidFill>
                </a:rPr>
                <a:t>ZA VÝCHODNÍ KORDILLEROU</a:t>
              </a:r>
              <a:endParaRPr lang="cs-CZ" sz="20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6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51520" y="260648"/>
            <a:ext cx="4176464" cy="3105636"/>
            <a:chOff x="251520" y="260648"/>
            <a:chExt cx="4176464" cy="31056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8"/>
            <a:stretch/>
          </p:blipFill>
          <p:spPr bwMode="auto">
            <a:xfrm>
              <a:off x="251520" y="260648"/>
              <a:ext cx="4047744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251520" y="2996952"/>
              <a:ext cx="4176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cap="all" dirty="0" smtClean="0"/>
                <a:t>tunel </a:t>
              </a:r>
              <a:r>
                <a:rPr lang="cs-CZ" b="1" cap="all" dirty="0" err="1"/>
                <a:t>Guoliang</a:t>
              </a:r>
              <a:r>
                <a:rPr lang="cs-CZ" b="1" cap="all" dirty="0" smtClean="0"/>
                <a:t>. HORY TAIHANG, ČÍNA</a:t>
              </a:r>
              <a:endParaRPr lang="cs-CZ" b="1" cap="all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644008" y="260648"/>
            <a:ext cx="3996879" cy="3105636"/>
            <a:chOff x="4427984" y="260648"/>
            <a:chExt cx="3996879" cy="31056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60648"/>
              <a:ext cx="3996879" cy="270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499992" y="2996952"/>
              <a:ext cx="36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TROLÍ STEZKA, NORSKO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644008" y="3501008"/>
            <a:ext cx="3960441" cy="2961619"/>
            <a:chOff x="4499992" y="3501009"/>
            <a:chExt cx="3960441" cy="2961619"/>
          </a:xfrm>
        </p:grpSpPr>
        <p:pic>
          <p:nvPicPr>
            <p:cNvPr id="2054" name="Picture 6" descr="https://freshjam.cz/wp-content/uploads/359_max_orig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20"/>
            <a:stretch/>
          </p:blipFill>
          <p:spPr bwMode="auto">
            <a:xfrm>
              <a:off x="4499993" y="3501009"/>
              <a:ext cx="3960440" cy="261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499992" y="6093296"/>
              <a:ext cx="3960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(SILNICE LA PAZ – COROICO (BOLIVIE)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79512" y="3501008"/>
            <a:ext cx="4176464" cy="3033628"/>
            <a:chOff x="179512" y="3501008"/>
            <a:chExt cx="4176464" cy="3033628"/>
          </a:xfrm>
        </p:grpSpPr>
        <p:pic>
          <p:nvPicPr>
            <p:cNvPr id="2056" name="Picture 8" descr="Silnice nad propastí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1" t="12332"/>
            <a:stretch/>
          </p:blipFill>
          <p:spPr bwMode="auto">
            <a:xfrm>
              <a:off x="251520" y="3501008"/>
              <a:ext cx="3960440" cy="2651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179512" y="6165304"/>
              <a:ext cx="4176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cap="all" dirty="0"/>
                <a:t>silnice ze Šrinagáru do </a:t>
              </a:r>
              <a:r>
                <a:rPr lang="pl-PL" b="1" cap="all" dirty="0" smtClean="0"/>
                <a:t>Léhu (INDIE) </a:t>
              </a:r>
              <a:endParaRPr lang="cs-CZ" b="1" cap="all" dirty="0"/>
            </a:p>
          </p:txBody>
        </p:sp>
      </p:grpSp>
    </p:spTree>
    <p:extLst>
      <p:ext uri="{BB962C8B-B14F-4D97-AF65-F5344CB8AC3E}">
        <p14:creationId xmlns:p14="http://schemas.microsoft.com/office/powerpoint/2010/main" val="6336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218286" y="260648"/>
            <a:ext cx="8554181" cy="3249652"/>
            <a:chOff x="218286" y="260648"/>
            <a:chExt cx="8554181" cy="3249652"/>
          </a:xfrm>
        </p:grpSpPr>
        <p:pic>
          <p:nvPicPr>
            <p:cNvPr id="18434" name="Picture 2" descr="http://www.treking.cz/cestovani/ukrajina-dopravni-predpisy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86" y="260648"/>
              <a:ext cx="4431261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979712" y="3140968"/>
              <a:ext cx="49685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cap="all" dirty="0" err="1" smtClean="0"/>
                <a:t>cestA</a:t>
              </a:r>
              <a:r>
                <a:rPr lang="cs-CZ" b="1" cap="all" dirty="0" smtClean="0"/>
                <a:t> </a:t>
              </a:r>
              <a:r>
                <a:rPr lang="cs-CZ" b="1" cap="all" dirty="0"/>
                <a:t>do </a:t>
              </a:r>
              <a:r>
                <a:rPr lang="cs-CZ" b="1" cap="all" dirty="0" err="1" smtClean="0"/>
                <a:t>Siněviru</a:t>
              </a:r>
              <a:r>
                <a:rPr lang="cs-CZ" b="1" cap="all" dirty="0" smtClean="0"/>
                <a:t> – ZAKARPATSKÁ UKRAJINA</a:t>
              </a:r>
              <a:endParaRPr lang="cs-CZ" b="1" cap="all" dirty="0"/>
            </a:p>
          </p:txBody>
        </p:sp>
        <p:pic>
          <p:nvPicPr>
            <p:cNvPr id="18436" name="Picture 4" descr="http://www.icestovani.cz/fotogalerie/ukrajina2/ukrajina_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1" y="260648"/>
              <a:ext cx="3840426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Skupina 3"/>
          <p:cNvGrpSpPr/>
          <p:nvPr/>
        </p:nvGrpSpPr>
        <p:grpSpPr>
          <a:xfrm>
            <a:off x="1331640" y="3573016"/>
            <a:ext cx="6286500" cy="3009900"/>
            <a:chOff x="1331640" y="3573016"/>
            <a:chExt cx="6286500" cy="3009900"/>
          </a:xfrm>
        </p:grpSpPr>
        <p:pic>
          <p:nvPicPr>
            <p:cNvPr id="3074" name="Picture 2" descr="http://www.autoweb.cz/uploads/gallery/fotogalerie-extremni-silnice-2013_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573016"/>
              <a:ext cx="6286500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572000" y="3573016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b="1" dirty="0" smtClean="0">
                  <a:solidFill>
                    <a:srgbClr val="FFFF00"/>
                  </a:solidFill>
                </a:rPr>
                <a:t>SILNICE LENA (JAKUTSKO)</a:t>
              </a:r>
              <a:r>
                <a:rPr lang="cs-CZ" b="1" dirty="0" smtClean="0"/>
                <a:t>)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4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/>
          <p:cNvGrpSpPr/>
          <p:nvPr/>
        </p:nvGrpSpPr>
        <p:grpSpPr>
          <a:xfrm>
            <a:off x="251520" y="260648"/>
            <a:ext cx="3168352" cy="2376264"/>
            <a:chOff x="251520" y="260648"/>
            <a:chExt cx="3168352" cy="2376264"/>
          </a:xfrm>
        </p:grpSpPr>
        <p:pic>
          <p:nvPicPr>
            <p:cNvPr id="1045" name="Picture 21" descr="http://images.mentalfloss.com/sites/default/files/styles/insert_main_wide_image/public/caribou_at_prudhoe_ba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8"/>
              <a:ext cx="3168352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251520" y="260648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PRUDHOE BAY ALASKA</a:t>
              </a:r>
              <a:endParaRPr lang="cs-CZ" dirty="0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251520" y="479715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PANAMERICANA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 –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48 000 km</a:t>
            </a: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7" name="Picture 13" descr="https://www.seabridge-tours.de/assets/images%20(original%20size)/tours/panamericana/Panamericana%20-%20Kar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052228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539552" y="692696"/>
            <a:ext cx="3493418" cy="2327210"/>
            <a:chOff x="395536" y="260648"/>
            <a:chExt cx="3493418" cy="2327210"/>
          </a:xfrm>
        </p:grpSpPr>
        <p:pic>
          <p:nvPicPr>
            <p:cNvPr id="1035" name="Picture 11" descr="http://www.reiseroute.de/files/2014/11/alaska-panamericana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60648"/>
              <a:ext cx="3493418" cy="2327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67544" y="332656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ALASKA</a:t>
              </a:r>
              <a:endParaRPr lang="cs-CZ" dirty="0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1475656" y="594928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DARIEN GAP – PŘERUŠENÍ MEZI PANAMOU A KOLUMBIÍ</a:t>
            </a:r>
            <a:endParaRPr lang="cs-CZ" sz="2000" b="1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1115616" y="1196752"/>
            <a:ext cx="3384376" cy="2160240"/>
            <a:chOff x="1187624" y="1052736"/>
            <a:chExt cx="3653136" cy="2435424"/>
          </a:xfrm>
        </p:grpSpPr>
        <p:pic>
          <p:nvPicPr>
            <p:cNvPr id="1047" name="Picture 23" descr="http://www.tamron.eu/fileadmin/user_upload/magazin/panamerica/SANFRANCISC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052736"/>
              <a:ext cx="3653136" cy="2435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1403648" y="119675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USA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763688" y="1700808"/>
            <a:ext cx="3299520" cy="2474640"/>
            <a:chOff x="4427984" y="836712"/>
            <a:chExt cx="3299520" cy="2474640"/>
          </a:xfrm>
        </p:grpSpPr>
        <p:pic>
          <p:nvPicPr>
            <p:cNvPr id="1033" name="Picture 9" descr="File:David (Panama) - Route Panaméricaine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836712"/>
              <a:ext cx="3299520" cy="247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5940152" y="98072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MEXICO</a:t>
              </a:r>
              <a:endParaRPr lang="cs-CZ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411760" y="2276872"/>
            <a:ext cx="3371528" cy="2338998"/>
            <a:chOff x="0" y="3717032"/>
            <a:chExt cx="3371528" cy="2338998"/>
          </a:xfrm>
        </p:grpSpPr>
        <p:pic>
          <p:nvPicPr>
            <p:cNvPr id="1043" name="Picture 19" descr="File:Carretera Panamericana Quetzal.pn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3371528" cy="2338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79512" y="3789040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GUATEMALA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3059832" y="2708920"/>
            <a:ext cx="3528392" cy="2393843"/>
            <a:chOff x="467544" y="1340768"/>
            <a:chExt cx="3528392" cy="2393843"/>
          </a:xfrm>
        </p:grpSpPr>
        <p:grpSp>
          <p:nvGrpSpPr>
            <p:cNvPr id="10" name="Skupina 9"/>
            <p:cNvGrpSpPr/>
            <p:nvPr/>
          </p:nvGrpSpPr>
          <p:grpSpPr>
            <a:xfrm>
              <a:off x="467544" y="1340768"/>
              <a:ext cx="3528392" cy="2393843"/>
              <a:chOff x="4644008" y="836712"/>
              <a:chExt cx="3482752" cy="2321835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5004048" y="908720"/>
                <a:ext cx="18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FFFF00"/>
                    </a:solidFill>
                  </a:rPr>
                  <a:t>PANAMA</a:t>
                </a:r>
                <a:endParaRPr lang="cs-CZ" b="1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1039" name="Picture 15" descr="http://www.globespots.com/pictures/gallery/yaviza/yaviza_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836712"/>
                <a:ext cx="3482752" cy="2321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ovéPole 22"/>
            <p:cNvSpPr txBox="1"/>
            <p:nvPr/>
          </p:nvSpPr>
          <p:spPr>
            <a:xfrm>
              <a:off x="539552" y="141277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PANAMA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851920" y="3212976"/>
            <a:ext cx="3528392" cy="2352261"/>
            <a:chOff x="5940152" y="1988840"/>
            <a:chExt cx="3528392" cy="2352261"/>
          </a:xfrm>
        </p:grpSpPr>
        <p:pic>
          <p:nvPicPr>
            <p:cNvPr id="1041" name="Picture 17" descr="http://static.panoramio.com/photos/large/26029618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988840"/>
              <a:ext cx="3528392" cy="235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7795220" y="213285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b="1" dirty="0" smtClean="0">
                  <a:solidFill>
                    <a:srgbClr val="FFFF00"/>
                  </a:solidFill>
                </a:rPr>
                <a:t>PANAMA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4572000" y="3645024"/>
            <a:ext cx="3312368" cy="2204795"/>
            <a:chOff x="-252536" y="4149080"/>
            <a:chExt cx="3312368" cy="2204795"/>
          </a:xfrm>
        </p:grpSpPr>
        <p:pic>
          <p:nvPicPr>
            <p:cNvPr id="1028" name="Picture 4" descr="http://swiataut.net/media/js/kcfinder/upload/images/artykuly%20i%20felietony/10%20najslynniejszych%20drog/panamericana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536" y="4149080"/>
              <a:ext cx="3312368" cy="2204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1979712" y="422108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PERU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5148064" y="4149080"/>
            <a:ext cx="3503687" cy="2268462"/>
            <a:chOff x="467544" y="4077072"/>
            <a:chExt cx="3503687" cy="226846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077072"/>
              <a:ext cx="3503687" cy="226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611560" y="436510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CHILE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1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86800" cy="108012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Trans-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(TCH)" 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délKA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7821 </a:t>
            </a:r>
            <a:r>
              <a:rPr lang="cs-CZ" sz="2400" b="1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cs-CZ" sz="2400" b="1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11560" y="52854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nejdelší </a:t>
            </a:r>
            <a:r>
              <a:rPr lang="cs-CZ" sz="2800" cap="all" dirty="0" err="1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dálnicE</a:t>
            </a:r>
            <a:r>
              <a:rPr lang="cs-CZ" sz="2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 NA ÚZEMÍ JEDNOHO STÁTU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292494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NEJDELŠÍ AUTOBUSOVÁ LINKA NA SVĚTĚ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267744" y="378904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DE JANEIRO – LIMA,</a:t>
            </a: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DÉLKA 6200 km, 102 hodin, 185 €</a:t>
            </a:r>
            <a:endParaRPr lang="cs-CZ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67544" y="476672"/>
            <a:ext cx="3888432" cy="2592288"/>
            <a:chOff x="467544" y="476672"/>
            <a:chExt cx="3888432" cy="2592288"/>
          </a:xfrm>
        </p:grpSpPr>
        <p:pic>
          <p:nvPicPr>
            <p:cNvPr id="17410" name="Picture 2" descr="http://www.photoguide.cz/iceland-images/243-fue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76672"/>
              <a:ext cx="3888432" cy="25922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611560" y="620688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ISLAND</a:t>
              </a:r>
              <a:endParaRPr lang="cs-CZ" dirty="0"/>
            </a:p>
          </p:txBody>
        </p:sp>
      </p:grpSp>
      <p:pic>
        <p:nvPicPr>
          <p:cNvPr id="17412" name="Picture 4" descr="http://www.mundo.cz/images/island/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76"/>
          <a:stretch/>
        </p:blipFill>
        <p:spPr bwMode="auto">
          <a:xfrm>
            <a:off x="4843226" y="476672"/>
            <a:ext cx="3639895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chaty-chalupy-dds.cz/images/chata-chalupa/839/1154-z-okoli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Rudičtí si zařídili upoutávky na větrný mlýn. Jedna stojí za Olomučanami.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816921" cy="286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52928" cy="84124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SILNIČNÍ DAŇ</a:t>
            </a:r>
            <a:endParaRPr lang="cs-CZ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24" name="Picture 4" descr="http://files.galambicova-doucovani.eu/200000495-d1e90d31c3/Silni%C4%8Dn%C3%AD%20da%C5%88%20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22171" cy="552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obslužná a technická </a:t>
            </a:r>
            <a:r>
              <a:rPr lang="cs-CZ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zařízení</a:t>
            </a:r>
            <a:endParaRPr lang="cs-CZ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268760"/>
            <a:ext cx="6768752" cy="4525963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čerpací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stranice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motoresty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, motely a autokempy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servisní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opravny a autoservisy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odpočívadla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služby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celní policie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odtahová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a havarijní služba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dopravní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policie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Záchranná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služba vč. vrtulníků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telefonní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síť podél dálnic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odkliz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sněhu + posyp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inertním 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materiálem v zimním období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</a:pPr>
            <a:r>
              <a:rPr lang="pl-PL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informace </a:t>
            </a:r>
            <a:r>
              <a:rPr lang="pl-PL" b="1" cap="all" dirty="0">
                <a:latin typeface="Arial" panose="020B0604020202020204" pitchFamily="34" charset="0"/>
                <a:cs typeface="Arial" panose="020B0604020202020204" pitchFamily="34" charset="0"/>
              </a:rPr>
              <a:t>na tabulích u dálnic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716540" cy="381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0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107387"/>
              </p:ext>
            </p:extLst>
          </p:nvPr>
        </p:nvGraphicFramePr>
        <p:xfrm>
          <a:off x="1043608" y="3284984"/>
          <a:ext cx="6840760" cy="1981200"/>
        </p:xfrm>
        <a:graphic>
          <a:graphicData uri="http://schemas.openxmlformats.org/drawingml/2006/table">
            <a:tbl>
              <a:tblPr/>
              <a:tblGrid>
                <a:gridCol w="3744416"/>
                <a:gridCol w="1512168"/>
                <a:gridCol w="1584176"/>
              </a:tblGrid>
              <a:tr h="0">
                <a:tc>
                  <a:txBody>
                    <a:bodyPr/>
                    <a:lstStyle/>
                    <a:p>
                      <a:r>
                        <a:rPr lang="cs-CZ" sz="2000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</a:t>
                      </a:r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ČS</a:t>
                      </a:r>
                      <a:endParaRPr lang="cs-CZ" sz="2000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podílu</a:t>
                      </a:r>
                      <a:endParaRPr lang="cs-CZ" sz="2000" cap="all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ČS celkem</a:t>
                      </a:r>
                      <a:endParaRPr lang="cs-CZ" sz="2000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tom: veřejné</a:t>
                      </a:r>
                      <a:endParaRPr lang="cs-CZ" sz="2000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vymezeným přístupem</a:t>
                      </a:r>
                      <a:endParaRPr lang="cs-CZ" sz="2000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neveřejné</a:t>
                      </a:r>
                      <a:endParaRPr lang="cs-CZ" sz="2000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0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2132856"/>
            <a:ext cx="800815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all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Přehled o</a:t>
            </a: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POČTU ČERPACÍCH STANIC K 30.6.2015</a:t>
            </a:r>
          </a:p>
        </p:txBody>
      </p:sp>
      <p:sp>
        <p:nvSpPr>
          <p:cNvPr id="4" name="Obdélník 3"/>
          <p:cNvSpPr/>
          <p:nvPr/>
        </p:nvSpPr>
        <p:spPr>
          <a:xfrm>
            <a:off x="827584" y="764704"/>
            <a:ext cx="7366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SÍTĚ ČERPACÍCH STANIC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1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23528" y="332656"/>
            <a:ext cx="3960439" cy="3033628"/>
            <a:chOff x="323528" y="332656"/>
            <a:chExt cx="3960439" cy="303362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32656"/>
              <a:ext cx="3960439" cy="26320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1763688" y="299695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BENZINA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499992" y="332656"/>
            <a:ext cx="4248472" cy="2961620"/>
            <a:chOff x="4499993" y="332656"/>
            <a:chExt cx="4248472" cy="296162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3" y="332656"/>
              <a:ext cx="4248472" cy="26005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5868144" y="292494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OMV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95536" y="3429000"/>
            <a:ext cx="3907312" cy="2745596"/>
            <a:chOff x="395536" y="3356992"/>
            <a:chExt cx="3907312" cy="2745596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56992"/>
              <a:ext cx="3907312" cy="23762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907704" y="573325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EUROOIL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572000" y="3429000"/>
            <a:ext cx="4038671" cy="2745596"/>
            <a:chOff x="4572000" y="3429000"/>
            <a:chExt cx="4038671" cy="2745596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29000"/>
              <a:ext cx="4038671" cy="23762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868144" y="5805264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SHELL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424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282283" cy="301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5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67544" y="404664"/>
            <a:ext cx="8324850" cy="5464473"/>
            <a:chOff x="539552" y="404664"/>
            <a:chExt cx="8324850" cy="5464473"/>
          </a:xfrm>
        </p:grpSpPr>
        <p:pic>
          <p:nvPicPr>
            <p:cNvPr id="4098" name="Picture 2" descr="http://www.finance.cz/newsimg/Lukas_Pololanik/clanky/mapa_CNG_stani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" t="3940" r="2194" b="11193"/>
            <a:stretch/>
          </p:blipFill>
          <p:spPr bwMode="auto">
            <a:xfrm>
              <a:off x="539552" y="404664"/>
              <a:ext cx="8324850" cy="5464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7884368" y="5486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cs-CZ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403648" y="1628800"/>
            <a:ext cx="6191250" cy="4536504"/>
            <a:chOff x="1403648" y="1628800"/>
            <a:chExt cx="6191250" cy="453650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628800"/>
              <a:ext cx="6191250" cy="36639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5301208"/>
              <a:ext cx="37528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ovéPole 1"/>
          <p:cNvSpPr txBox="1"/>
          <p:nvPr/>
        </p:nvSpPr>
        <p:spPr>
          <a:xfrm>
            <a:off x="1259632" y="76470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NABÍJECÍ STANICE PRO ELEKTROMOBILY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5334" y="332656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  <a:buSzPct val="100000"/>
            </a:pPr>
            <a:r>
              <a:rPr lang="cs-CZ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motoresty</a:t>
            </a:r>
            <a:endParaRPr lang="cs-CZ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" y="1124744"/>
            <a:ext cx="7791450" cy="485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6959173" cy="1884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253120" y="332656"/>
            <a:ext cx="8567352" cy="3160089"/>
            <a:chOff x="253120" y="332656"/>
            <a:chExt cx="8567352" cy="3160089"/>
          </a:xfrm>
        </p:grpSpPr>
        <p:pic>
          <p:nvPicPr>
            <p:cNvPr id="1028" name="Picture 4" descr="http://www.svet-letenek.cz/data/images/0x0x0/000/000/002/pronajem-auta-129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20" y="332656"/>
              <a:ext cx="8567352" cy="3160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3275856" y="620688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AUTOPŮJČOVNY MEZINÁRODNÍ, NÁRODNÍ A MÍSTNÍ</a:t>
              </a:r>
              <a:endPara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1" name="Group 27"/>
          <p:cNvGrpSpPr>
            <a:grpSpLocks/>
          </p:cNvGrpSpPr>
          <p:nvPr/>
        </p:nvGrpSpPr>
        <p:grpSpPr bwMode="auto">
          <a:xfrm>
            <a:off x="879475" y="1192213"/>
            <a:ext cx="7523163" cy="4583112"/>
            <a:chOff x="572" y="315"/>
            <a:chExt cx="4739" cy="2887"/>
          </a:xfrm>
        </p:grpSpPr>
        <p:sp>
          <p:nvSpPr>
            <p:cNvPr id="6149" name="Line 5"/>
            <p:cNvSpPr>
              <a:spLocks noChangeShapeType="1"/>
            </p:cNvSpPr>
            <p:nvPr/>
          </p:nvSpPr>
          <p:spPr bwMode="auto">
            <a:xfrm>
              <a:off x="1207" y="1290"/>
              <a:ext cx="0" cy="26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0" name="Line 6"/>
            <p:cNvSpPr>
              <a:spLocks noChangeShapeType="1"/>
            </p:cNvSpPr>
            <p:nvPr/>
          </p:nvSpPr>
          <p:spPr bwMode="auto">
            <a:xfrm>
              <a:off x="4757" y="1290"/>
              <a:ext cx="0" cy="26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auto">
            <a:xfrm>
              <a:off x="3550" y="1302"/>
              <a:ext cx="0" cy="26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>
              <a:off x="2394" y="1302"/>
              <a:ext cx="0" cy="26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4" name="Text Box 10"/>
            <p:cNvSpPr txBox="1">
              <a:spLocks noChangeArrowheads="1"/>
            </p:cNvSpPr>
            <p:nvPr/>
          </p:nvSpPr>
          <p:spPr bwMode="auto">
            <a:xfrm>
              <a:off x="572" y="1559"/>
              <a:ext cx="1122" cy="16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přepravované    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None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  zboží a materiály</a:t>
              </a:r>
              <a:endParaRPr lang="cs-CZ" altLang="cs-CZ" b="1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kontejnery</a:t>
              </a:r>
              <a:endParaRPr lang="cs-CZ" altLang="cs-CZ" b="1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osoby v indivi-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None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  duálním vozidle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osoby v pro-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None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  středku MHD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osoby ve vlaku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osoby v letadle</a:t>
              </a:r>
              <a:endParaRPr lang="cs-CZ" altLang="cs-CZ" b="1">
                <a:solidFill>
                  <a:srgbClr val="008000"/>
                </a:solidFill>
              </a:endParaRPr>
            </a:p>
          </p:txBody>
        </p:sp>
        <p:sp>
          <p:nvSpPr>
            <p:cNvPr id="6156" name="Text Box 12"/>
            <p:cNvSpPr txBox="1">
              <a:spLocks noChangeArrowheads="1"/>
            </p:cNvSpPr>
            <p:nvPr/>
          </p:nvSpPr>
          <p:spPr bwMode="auto">
            <a:xfrm>
              <a:off x="1766" y="1559"/>
              <a:ext cx="1096" cy="1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automobil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vlak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loď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letadlo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produktovody</a:t>
              </a:r>
              <a:endParaRPr lang="cs-CZ" altLang="cs-CZ" b="1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atd.</a:t>
              </a:r>
              <a:endParaRPr lang="cs-CZ" altLang="cs-CZ" b="1">
                <a:solidFill>
                  <a:srgbClr val="000000"/>
                </a:solidFill>
              </a:endParaRP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2951" y="1559"/>
              <a:ext cx="1096" cy="13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silnice a dálnice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stezky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železniční tratě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řeky a kanály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letové trasy</a:t>
              </a: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endParaRPr lang="cs-CZ" altLang="cs-CZ" b="1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potrubí</a:t>
              </a:r>
              <a:endParaRPr lang="cs-CZ" altLang="cs-CZ" b="1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atd</a:t>
              </a:r>
              <a:endParaRPr lang="cs-CZ" altLang="cs-CZ" b="1">
                <a:solidFill>
                  <a:srgbClr val="000000"/>
                </a:solidFill>
              </a:endParaRPr>
            </a:p>
          </p:txBody>
        </p:sp>
        <p:sp>
          <p:nvSpPr>
            <p:cNvPr id="6158" name="Text Box 14"/>
            <p:cNvSpPr txBox="1">
              <a:spLocks noChangeArrowheads="1"/>
            </p:cNvSpPr>
            <p:nvPr/>
          </p:nvSpPr>
          <p:spPr bwMode="auto">
            <a:xfrm>
              <a:off x="4156" y="1559"/>
              <a:ext cx="1126" cy="16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parkoviště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vlakové nádraží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autobusové 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None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  nádraží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přístav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letiště</a:t>
              </a:r>
              <a:endParaRPr lang="cs-CZ" altLang="cs-CZ" b="1">
                <a:solidFill>
                  <a:srgbClr val="008000"/>
                </a:solidFill>
                <a:latin typeface="Arial" charset="0"/>
              </a:endParaRPr>
            </a:p>
            <a:p>
              <a:pPr>
                <a:buClr>
                  <a:srgbClr val="000000"/>
                </a:buClr>
                <a:buFont typeface="Symbol" pitchFamily="18" charset="2"/>
                <a:buChar char="·"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terminál kombi-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None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  novaného systé-</a:t>
              </a:r>
            </a:p>
            <a:p>
              <a:pPr>
                <a:buClr>
                  <a:srgbClr val="000000"/>
                </a:buClr>
                <a:buFont typeface="Symbol" pitchFamily="18" charset="2"/>
                <a:buNone/>
              </a:pPr>
              <a:r>
                <a:rPr lang="cs-CZ" altLang="cs-CZ" b="1">
                  <a:solidFill>
                    <a:srgbClr val="008000"/>
                  </a:solidFill>
                  <a:latin typeface="Arial Narrow" pitchFamily="34" charset="0"/>
                </a:rPr>
                <a:t>   mu</a:t>
              </a:r>
              <a:r>
                <a:rPr lang="cs-CZ" altLang="cs-CZ" b="1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endParaRPr lang="cs-CZ" altLang="cs-CZ" b="1">
                <a:solidFill>
                  <a:srgbClr val="000000"/>
                </a:solidFill>
              </a:endParaRPr>
            </a:p>
          </p:txBody>
        </p:sp>
        <p:sp>
          <p:nvSpPr>
            <p:cNvPr id="6161" name="Line 17"/>
            <p:cNvSpPr>
              <a:spLocks noChangeShapeType="1"/>
            </p:cNvSpPr>
            <p:nvPr/>
          </p:nvSpPr>
          <p:spPr bwMode="auto">
            <a:xfrm>
              <a:off x="4747" y="604"/>
              <a:ext cx="0" cy="30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2" name="Line 18"/>
            <p:cNvSpPr>
              <a:spLocks noChangeShapeType="1"/>
            </p:cNvSpPr>
            <p:nvPr/>
          </p:nvSpPr>
          <p:spPr bwMode="auto">
            <a:xfrm>
              <a:off x="3551" y="618"/>
              <a:ext cx="0" cy="30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3" name="Line 19"/>
            <p:cNvSpPr>
              <a:spLocks noChangeShapeType="1"/>
            </p:cNvSpPr>
            <p:nvPr/>
          </p:nvSpPr>
          <p:spPr bwMode="auto">
            <a:xfrm>
              <a:off x="2384" y="618"/>
              <a:ext cx="0" cy="30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4" name="Line 20"/>
            <p:cNvSpPr>
              <a:spLocks noChangeShapeType="1"/>
            </p:cNvSpPr>
            <p:nvPr/>
          </p:nvSpPr>
          <p:spPr bwMode="auto">
            <a:xfrm>
              <a:off x="1198" y="604"/>
              <a:ext cx="0" cy="30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5" name="Text Box 21"/>
            <p:cNvSpPr txBox="1">
              <a:spLocks noChangeArrowheads="1"/>
            </p:cNvSpPr>
            <p:nvPr/>
          </p:nvSpPr>
          <p:spPr bwMode="auto">
            <a:xfrm>
              <a:off x="640" y="927"/>
              <a:ext cx="1072" cy="3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rIns="18000">
              <a:spAutoFit/>
            </a:bodyPr>
            <a:lstStyle/>
            <a:p>
              <a:pPr algn="ctr"/>
              <a:r>
                <a:rPr lang="cs-CZ" altLang="cs-CZ" sz="1600" b="1" noProof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OBJEKT PŘEPRAVY</a:t>
              </a:r>
              <a:endParaRPr lang="cs-CZ" altLang="cs-CZ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66" name="Text Box 22"/>
            <p:cNvSpPr txBox="1">
              <a:spLocks noChangeArrowheads="1"/>
            </p:cNvSpPr>
            <p:nvPr/>
          </p:nvSpPr>
          <p:spPr bwMode="auto">
            <a:xfrm>
              <a:off x="1777" y="927"/>
              <a:ext cx="1230" cy="3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algn="ctr"/>
              <a:r>
                <a:rPr lang="cs-CZ" altLang="cs-CZ" sz="1600" b="1" noProof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DOPRAVNÍ PROSTŘEDEK</a:t>
              </a:r>
              <a:endParaRPr lang="cs-CZ" altLang="cs-CZ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67" name="Text Box 23"/>
            <p:cNvSpPr txBox="1">
              <a:spLocks noChangeArrowheads="1"/>
            </p:cNvSpPr>
            <p:nvPr/>
          </p:nvSpPr>
          <p:spPr bwMode="auto">
            <a:xfrm>
              <a:off x="3072" y="927"/>
              <a:ext cx="1053" cy="3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rIns="18000">
              <a:spAutoFit/>
            </a:bodyPr>
            <a:lstStyle/>
            <a:p>
              <a:pPr algn="ctr"/>
              <a:r>
                <a:rPr lang="cs-CZ" altLang="cs-CZ" sz="1600" b="1" noProof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DOPRAVNÍ CESTA</a:t>
              </a:r>
              <a:endParaRPr lang="cs-CZ" altLang="cs-CZ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68" name="Text Box 24"/>
            <p:cNvSpPr txBox="1">
              <a:spLocks noChangeArrowheads="1"/>
            </p:cNvSpPr>
            <p:nvPr/>
          </p:nvSpPr>
          <p:spPr bwMode="auto">
            <a:xfrm>
              <a:off x="4209" y="927"/>
              <a:ext cx="1102" cy="3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rIns="18000">
              <a:spAutoFit/>
            </a:bodyPr>
            <a:lstStyle/>
            <a:p>
              <a:pPr algn="ctr"/>
              <a:r>
                <a:rPr lang="cs-CZ" altLang="cs-CZ" sz="1600" b="1" noProof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DOPRAVNÍ TERMINÁL</a:t>
              </a:r>
              <a:endParaRPr lang="cs-CZ" altLang="cs-CZ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69" name="Text Box 25"/>
            <p:cNvSpPr txBox="1">
              <a:spLocks noChangeArrowheads="1"/>
            </p:cNvSpPr>
            <p:nvPr/>
          </p:nvSpPr>
          <p:spPr bwMode="auto">
            <a:xfrm>
              <a:off x="631" y="315"/>
              <a:ext cx="4671" cy="30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82800" bIns="82800">
              <a:spAutoFit/>
            </a:bodyPr>
            <a:lstStyle/>
            <a:p>
              <a:pPr algn="ctr"/>
              <a:r>
                <a:rPr lang="cs-CZ" altLang="cs-CZ" sz="2000" b="1" noProof="1">
                  <a:solidFill>
                    <a:srgbClr val="000099"/>
                  </a:solidFill>
                  <a:latin typeface="Arial" charset="0"/>
                </a:rPr>
                <a:t>DOPRAVNÍ</a:t>
              </a:r>
              <a:r>
                <a:rPr lang="cs-CZ" altLang="cs-CZ" sz="2000" b="1" noProof="1">
                  <a:solidFill>
                    <a:srgbClr val="3333FF"/>
                  </a:solidFill>
                  <a:latin typeface="Arial" charset="0"/>
                </a:rPr>
                <a:t> </a:t>
              </a:r>
              <a:r>
                <a:rPr lang="cs-CZ" altLang="cs-CZ" sz="2000" b="1" noProof="1">
                  <a:solidFill>
                    <a:srgbClr val="000099"/>
                  </a:solidFill>
                  <a:latin typeface="Arial" charset="0"/>
                </a:rPr>
                <a:t>ŘETĚZEC</a:t>
              </a:r>
              <a:endParaRPr lang="cs-CZ" altLang="cs-CZ" sz="2000" b="1">
                <a:solidFill>
                  <a:srgbClr val="000099"/>
                </a:solidFill>
              </a:endParaRPr>
            </a:p>
          </p:txBody>
        </p:sp>
      </p:grpSp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350838" y="363538"/>
            <a:ext cx="8439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latin typeface="Arial" charset="0"/>
              </a:rPr>
              <a:t>DEFINICE PŘEPRAVNĚ-DOPRAVNÍHO ŘETĚZCE</a:t>
            </a:r>
          </a:p>
        </p:txBody>
      </p:sp>
    </p:spTree>
    <p:extLst>
      <p:ext uri="{BB962C8B-B14F-4D97-AF65-F5344CB8AC3E}">
        <p14:creationId xmlns:p14="http://schemas.microsoft.com/office/powerpoint/2010/main" val="51040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77863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C00000"/>
                </a:solidFill>
              </a:rPr>
              <a:t>DOPRAVNÍ TELEMATIKA</a:t>
            </a:r>
          </a:p>
        </p:txBody>
      </p:sp>
      <p:grpSp>
        <p:nvGrpSpPr>
          <p:cNvPr id="7184" name="Group 16"/>
          <p:cNvGrpSpPr>
            <a:grpSpLocks/>
          </p:cNvGrpSpPr>
          <p:nvPr/>
        </p:nvGrpSpPr>
        <p:grpSpPr bwMode="auto">
          <a:xfrm>
            <a:off x="684213" y="1298575"/>
            <a:ext cx="7861300" cy="4457700"/>
            <a:chOff x="571" y="827"/>
            <a:chExt cx="4952" cy="2808"/>
          </a:xfrm>
        </p:grpSpPr>
        <p:sp>
          <p:nvSpPr>
            <p:cNvPr id="7173" name="AutoShape 5"/>
            <p:cNvSpPr>
              <a:spLocks noChangeArrowheads="1"/>
            </p:cNvSpPr>
            <p:nvPr/>
          </p:nvSpPr>
          <p:spPr bwMode="auto">
            <a:xfrm>
              <a:off x="2254" y="2065"/>
              <a:ext cx="430" cy="308"/>
            </a:xfrm>
            <a:prstGeom prst="rightArrow">
              <a:avLst>
                <a:gd name="adj1" fmla="val 50000"/>
                <a:gd name="adj2" fmla="val 34903"/>
              </a:avLst>
            </a:prstGeom>
            <a:solidFill>
              <a:srgbClr val="CCECFF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95" y="827"/>
              <a:ext cx="2828" cy="28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bezpečnost dopravy osob a 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  přepravy nákladu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komfortní hromadná doprava osob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efektivní nástroj dopravní politiky 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  státu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efektivní nástroj dotační politiky 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  regionů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efektivní logistika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stanovení ceny realizace dopravy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maximální využití dopravních cest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podpora multimodální dopravy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udržitelná mobilita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Char char="§"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minimální dopad na životní </a:t>
              </a:r>
            </a:p>
            <a:p>
              <a:pPr>
                <a:buClr>
                  <a:srgbClr val="000000"/>
                </a:buClr>
                <a:buFont typeface="Wingdings" pitchFamily="2" charset="2"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   prostředí</a:t>
              </a:r>
              <a:r>
                <a:rPr lang="cs-CZ" altLang="cs-CZ" sz="2000" b="1">
                  <a:latin typeface="Arial Narrow" pitchFamily="34" charset="0"/>
                </a:rPr>
                <a:t> </a:t>
              </a:r>
              <a:endParaRPr lang="cs-CZ" altLang="cs-CZ" sz="2000" b="1"/>
            </a:p>
          </p:txBody>
        </p:sp>
        <p:grpSp>
          <p:nvGrpSpPr>
            <p:cNvPr id="7175" name="Group 7"/>
            <p:cNvGrpSpPr>
              <a:grpSpLocks/>
            </p:cNvGrpSpPr>
            <p:nvPr/>
          </p:nvGrpSpPr>
          <p:grpSpPr bwMode="auto">
            <a:xfrm>
              <a:off x="571" y="1197"/>
              <a:ext cx="1687" cy="2126"/>
              <a:chOff x="1040" y="7823"/>
              <a:chExt cx="2235" cy="1965"/>
            </a:xfrm>
          </p:grpSpPr>
          <p:sp>
            <p:nvSpPr>
              <p:cNvPr id="7176" name="AutoShape 8"/>
              <p:cNvSpPr>
                <a:spLocks noChangeArrowheads="1"/>
              </p:cNvSpPr>
              <p:nvPr/>
            </p:nvSpPr>
            <p:spPr bwMode="auto">
              <a:xfrm>
                <a:off x="1040" y="7823"/>
                <a:ext cx="2235" cy="1965"/>
              </a:xfrm>
              <a:prstGeom prst="wedgeRoundRectCallout">
                <a:avLst>
                  <a:gd name="adj1" fmla="val 10088"/>
                  <a:gd name="adj2" fmla="val -29898"/>
                  <a:gd name="adj3" fmla="val 16667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altLang="cs-CZ"/>
              </a:p>
            </p:txBody>
          </p:sp>
          <p:grpSp>
            <p:nvGrpSpPr>
              <p:cNvPr id="7177" name="Group 9"/>
              <p:cNvGrpSpPr>
                <a:grpSpLocks/>
              </p:cNvGrpSpPr>
              <p:nvPr/>
            </p:nvGrpSpPr>
            <p:grpSpPr bwMode="auto">
              <a:xfrm>
                <a:off x="1230" y="8016"/>
                <a:ext cx="1860" cy="1594"/>
                <a:chOff x="2580" y="5976"/>
                <a:chExt cx="1860" cy="1594"/>
              </a:xfrm>
            </p:grpSpPr>
            <p:grpSp>
              <p:nvGrpSpPr>
                <p:cNvPr id="7178" name="Group 10"/>
                <p:cNvGrpSpPr>
                  <a:grpSpLocks/>
                </p:cNvGrpSpPr>
                <p:nvPr/>
              </p:nvGrpSpPr>
              <p:grpSpPr bwMode="auto">
                <a:xfrm>
                  <a:off x="2580" y="5976"/>
                  <a:ext cx="1860" cy="1594"/>
                  <a:chOff x="2310" y="5655"/>
                  <a:chExt cx="1860" cy="1545"/>
                </a:xfrm>
              </p:grpSpPr>
              <p:sp>
                <p:nvSpPr>
                  <p:cNvPr id="7179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10" y="5655"/>
                    <a:ext cx="1860" cy="600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tIns="118800"/>
                  <a:lstStyle/>
                  <a:p>
                    <a:pPr algn="ctr"/>
                    <a:r>
                      <a:rPr lang="cs-CZ" altLang="cs-CZ" sz="2400" b="1">
                        <a:solidFill>
                          <a:srgbClr val="3333FF"/>
                        </a:solidFill>
                        <a:latin typeface="Arial" charset="0"/>
                      </a:rPr>
                      <a:t>DOPRAVNÍ TELEMATIKA</a:t>
                    </a:r>
                    <a:endParaRPr lang="cs-CZ" altLang="cs-CZ" sz="2400">
                      <a:solidFill>
                        <a:srgbClr val="3333FF"/>
                      </a:solidFill>
                    </a:endParaRPr>
                  </a:p>
                </p:txBody>
              </p:sp>
              <p:sp>
                <p:nvSpPr>
                  <p:cNvPr id="7180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10" y="6600"/>
                    <a:ext cx="1860" cy="600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tIns="118800"/>
                  <a:lstStyle/>
                  <a:p>
                    <a:pPr algn="ctr"/>
                    <a:r>
                      <a:rPr lang="cs-CZ" altLang="cs-CZ" sz="2400" b="1">
                        <a:solidFill>
                          <a:srgbClr val="FF0000"/>
                        </a:solidFill>
                        <a:latin typeface="Arial" charset="0"/>
                      </a:rPr>
                      <a:t>DOPRAVNÍ ŘETĚZEC</a:t>
                    </a:r>
                    <a:endParaRPr lang="cs-CZ" altLang="cs-CZ" sz="240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7181" name="Line 13"/>
                <p:cNvSpPr>
                  <a:spLocks noChangeShapeType="1"/>
                </p:cNvSpPr>
                <p:nvPr/>
              </p:nvSpPr>
              <p:spPr bwMode="auto">
                <a:xfrm>
                  <a:off x="3030" y="6595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82" name="Line 14"/>
                <p:cNvSpPr>
                  <a:spLocks noChangeShapeType="1"/>
                </p:cNvSpPr>
                <p:nvPr/>
              </p:nvSpPr>
              <p:spPr bwMode="auto">
                <a:xfrm>
                  <a:off x="3510" y="6610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83" name="Line 15"/>
                <p:cNvSpPr>
                  <a:spLocks noChangeShapeType="1"/>
                </p:cNvSpPr>
                <p:nvPr/>
              </p:nvSpPr>
              <p:spPr bwMode="auto">
                <a:xfrm>
                  <a:off x="3975" y="6595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059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8215313" cy="996950"/>
          </a:xfrm>
        </p:spPr>
        <p:txBody>
          <a:bodyPr/>
          <a:lstStyle/>
          <a:p>
            <a:r>
              <a:rPr lang="cs-CZ" altLang="cs-CZ" sz="2800" b="1">
                <a:latin typeface="Arial" charset="0"/>
              </a:rPr>
              <a:t>KOMPLETNÍ ŘEŠENÍ PRO PLÁNOVÁNÍ, OPTIMALIZACI A SLEDOVÁNÍ VOZIDEL</a:t>
            </a:r>
            <a:r>
              <a:rPr lang="cs-CZ" altLang="cs-CZ" sz="2400"/>
              <a:t> </a:t>
            </a: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0" y="1331913"/>
            <a:ext cx="9144000" cy="5526087"/>
            <a:chOff x="1553" y="6433"/>
            <a:chExt cx="9015" cy="4515"/>
          </a:xfrm>
        </p:grpSpPr>
        <p:pic>
          <p:nvPicPr>
            <p:cNvPr id="8197" name="Picture 5" descr="Plantou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" y="6433"/>
              <a:ext cx="9015" cy="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3780" y="8055"/>
              <a:ext cx="1485" cy="9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9030" y="9870"/>
              <a:ext cx="1380" cy="9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405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268760"/>
            <a:ext cx="8229600" cy="66357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altLang="cs-CZ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SCHÉMA LOGISTICKÉHO ŘETĚZCE 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83568" y="2564904"/>
            <a:ext cx="7715250" cy="1143694"/>
            <a:chOff x="1515" y="5160"/>
            <a:chExt cx="4830" cy="690"/>
          </a:xfrm>
        </p:grpSpPr>
        <p:grpSp>
          <p:nvGrpSpPr>
            <p:cNvPr id="9221" name="Group 5"/>
            <p:cNvGrpSpPr>
              <a:grpSpLocks/>
            </p:cNvGrpSpPr>
            <p:nvPr/>
          </p:nvGrpSpPr>
          <p:grpSpPr bwMode="auto">
            <a:xfrm>
              <a:off x="1515" y="5160"/>
              <a:ext cx="1785" cy="690"/>
              <a:chOff x="1515" y="5160"/>
              <a:chExt cx="1785" cy="690"/>
            </a:xfrm>
          </p:grpSpPr>
          <p:sp>
            <p:nvSpPr>
              <p:cNvPr id="9222" name="AutoShape 6"/>
              <p:cNvSpPr>
                <a:spLocks noChangeArrowheads="1"/>
              </p:cNvSpPr>
              <p:nvPr/>
            </p:nvSpPr>
            <p:spPr bwMode="auto">
              <a:xfrm>
                <a:off x="1515" y="5160"/>
                <a:ext cx="1785" cy="690"/>
              </a:xfrm>
              <a:prstGeom prst="chevron">
                <a:avLst>
                  <a:gd name="adj" fmla="val 64674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3" name="Text Box 7"/>
              <p:cNvSpPr txBox="1">
                <a:spLocks noChangeArrowheads="1"/>
              </p:cNvSpPr>
              <p:nvPr/>
            </p:nvSpPr>
            <p:spPr bwMode="auto">
              <a:xfrm>
                <a:off x="1872" y="5280"/>
                <a:ext cx="1110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sz="2000" b="1" cap="all" dirty="0">
                    <a:solidFill>
                      <a:srgbClr val="000000"/>
                    </a:solidFill>
                    <a:latin typeface="Arial" charset="0"/>
                  </a:rPr>
                  <a:t>organizace přepravy</a:t>
                </a:r>
                <a:endParaRPr lang="cs-CZ" altLang="cs-CZ" sz="2000" b="1" cap="all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24" name="Group 8"/>
            <p:cNvGrpSpPr>
              <a:grpSpLocks/>
            </p:cNvGrpSpPr>
            <p:nvPr/>
          </p:nvGrpSpPr>
          <p:grpSpPr bwMode="auto">
            <a:xfrm>
              <a:off x="3045" y="5160"/>
              <a:ext cx="1785" cy="690"/>
              <a:chOff x="1515" y="5160"/>
              <a:chExt cx="1785" cy="690"/>
            </a:xfrm>
          </p:grpSpPr>
          <p:sp>
            <p:nvSpPr>
              <p:cNvPr id="9225" name="AutoShape 9"/>
              <p:cNvSpPr>
                <a:spLocks noChangeArrowheads="1"/>
              </p:cNvSpPr>
              <p:nvPr/>
            </p:nvSpPr>
            <p:spPr bwMode="auto">
              <a:xfrm>
                <a:off x="1515" y="5160"/>
                <a:ext cx="1785" cy="690"/>
              </a:xfrm>
              <a:prstGeom prst="chevron">
                <a:avLst>
                  <a:gd name="adj" fmla="val 64674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6" name="Text Box 10"/>
              <p:cNvSpPr txBox="1">
                <a:spLocks noChangeArrowheads="1"/>
              </p:cNvSpPr>
              <p:nvPr/>
            </p:nvSpPr>
            <p:spPr bwMode="auto">
              <a:xfrm>
                <a:off x="1872" y="5280"/>
                <a:ext cx="1110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sz="1000" b="1" dirty="0">
                    <a:latin typeface="Arial" charset="0"/>
                  </a:rPr>
                  <a:t>  </a:t>
                </a:r>
                <a:r>
                  <a:rPr lang="cs-CZ" altLang="cs-CZ" sz="2000" b="1" cap="all" dirty="0">
                    <a:solidFill>
                      <a:srgbClr val="000000"/>
                    </a:solidFill>
                    <a:latin typeface="Arial" charset="0"/>
                  </a:rPr>
                  <a:t>přeprava a služby</a:t>
                </a:r>
                <a:endParaRPr lang="cs-CZ" altLang="cs-CZ" sz="2000" cap="all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27" name="Group 11"/>
            <p:cNvGrpSpPr>
              <a:grpSpLocks/>
            </p:cNvGrpSpPr>
            <p:nvPr/>
          </p:nvGrpSpPr>
          <p:grpSpPr bwMode="auto">
            <a:xfrm>
              <a:off x="4560" y="5160"/>
              <a:ext cx="1785" cy="690"/>
              <a:chOff x="1515" y="5160"/>
              <a:chExt cx="1785" cy="690"/>
            </a:xfrm>
          </p:grpSpPr>
          <p:sp>
            <p:nvSpPr>
              <p:cNvPr id="9228" name="AutoShape 12"/>
              <p:cNvSpPr>
                <a:spLocks noChangeArrowheads="1"/>
              </p:cNvSpPr>
              <p:nvPr/>
            </p:nvSpPr>
            <p:spPr bwMode="auto">
              <a:xfrm>
                <a:off x="1515" y="5160"/>
                <a:ext cx="1785" cy="690"/>
              </a:xfrm>
              <a:prstGeom prst="chevron">
                <a:avLst>
                  <a:gd name="adj" fmla="val 64674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29" name="Text Box 13"/>
              <p:cNvSpPr txBox="1">
                <a:spLocks noChangeArrowheads="1"/>
              </p:cNvSpPr>
              <p:nvPr/>
            </p:nvSpPr>
            <p:spPr bwMode="auto">
              <a:xfrm>
                <a:off x="1872" y="5280"/>
                <a:ext cx="1110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cs-CZ" altLang="cs-CZ" sz="2000" b="1" cap="all" dirty="0">
                    <a:solidFill>
                      <a:srgbClr val="000000"/>
                    </a:solidFill>
                    <a:latin typeface="Arial" charset="0"/>
                  </a:rPr>
                  <a:t>zakončení přepravy</a:t>
                </a:r>
                <a:endParaRPr lang="cs-CZ" altLang="cs-CZ" sz="2000" cap="all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21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r="70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8458200" cy="7200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Silniční doprava</a:t>
            </a:r>
            <a:endParaRPr lang="cs-CZ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711</TotalTime>
  <Words>563</Words>
  <Application>Microsoft Office PowerPoint</Application>
  <PresentationFormat>Předvádění na obrazovce (4:3)</PresentationFormat>
  <Paragraphs>177</Paragraphs>
  <Slides>46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Cesta</vt:lpstr>
      <vt:lpstr>OBSAH PŘEDMĚTU</vt:lpstr>
      <vt:lpstr>Prezentace aplikace PowerPoint</vt:lpstr>
      <vt:lpstr>HLAVNÍ ZNAKY DOPRAvních služeb</vt:lpstr>
      <vt:lpstr>Prezentace aplikace PowerPoint</vt:lpstr>
      <vt:lpstr>Prezentace aplikace PowerPoint</vt:lpstr>
      <vt:lpstr>DOPRAVNÍ TELEMATIKA</vt:lpstr>
      <vt:lpstr>KOMPLETNÍ ŘEŠENÍ PRO PLÁNOVÁNÍ, OPTIMALIZACI A SLEDOVÁNÍ VOZIDEL </vt:lpstr>
      <vt:lpstr>SCHÉMA LOGISTICKÉHO ŘETĚZCE </vt:lpstr>
      <vt:lpstr>Silniční doprava</vt:lpstr>
      <vt:lpstr>Prezentace aplikace PowerPoint</vt:lpstr>
      <vt:lpstr>Prezentace aplikace PowerPoint</vt:lpstr>
      <vt:lpstr>Prezentace aplikace PowerPoint</vt:lpstr>
      <vt:lpstr>SILNIČNÍ DOPRAVA </vt:lpstr>
      <vt:lpstr>Prezentace aplikace PowerPoint</vt:lpstr>
      <vt:lpstr>Prezentace aplikace PowerPoint</vt:lpstr>
      <vt:lpstr>Prezentace aplikace PowerPoint</vt:lpstr>
      <vt:lpstr>VYTÍŽENOST SILNIČNÍ SÍTĚ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Silniční síť norska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PŘEJEZD PŘE ANDY V PERU</vt:lpstr>
      <vt:lpstr>Prezentace aplikace PowerPoint</vt:lpstr>
      <vt:lpstr>Prezentace aplikace PowerPoint</vt:lpstr>
      <vt:lpstr>Prezentace aplikace PowerPoint</vt:lpstr>
      <vt:lpstr>Prezentace aplikace PowerPoint</vt:lpstr>
      <vt:lpstr>"Trans-Canada Highway (TCH)"  délKA 7821 km</vt:lpstr>
      <vt:lpstr>Prezentace aplikace PowerPoint</vt:lpstr>
      <vt:lpstr>SILNIČNÍ DAŇ</vt:lpstr>
      <vt:lpstr>obslužná a technická zařízení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motoresty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 PŘEDMĚTU</dc:title>
  <dc:creator>Boss</dc:creator>
  <cp:lastModifiedBy>Boss</cp:lastModifiedBy>
  <cp:revision>55</cp:revision>
  <dcterms:created xsi:type="dcterms:W3CDTF">2016-03-07T10:38:46Z</dcterms:created>
  <dcterms:modified xsi:type="dcterms:W3CDTF">2016-03-10T07:12:00Z</dcterms:modified>
</cp:coreProperties>
</file>